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7873A-FB4F-47A5-81F1-A00A5E1A7C12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91CD-85F1-4966-BA83-ABADDBFC9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0F5C-34C9-4940-8C7B-10E7159A0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26947-9DB5-40C8-896B-5DBBDF9FE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F92D9-27E8-4FEA-8D94-D06EA851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455B-5C29-4703-AD80-7C97CB9D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5976E-15D6-4875-B153-70D11DB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D4FA-771B-470F-B683-2896774F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79739-8F52-402E-A46F-20B45FB20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52576-7573-423C-9133-93E82D82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9096D-EC3E-4BF5-9AB9-A45852EB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E27C-BC77-4750-A279-00C0BBB4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0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FDA25-022C-4AC7-AE9E-963314A12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94872-4724-4AAC-A5F5-3BD016CF1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7728D-5093-4652-BECC-4CA77C91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D292-8E49-4CB2-901B-82DE03B2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054CE-76FB-4D98-8D19-2B91B908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C9FC-B4D2-4AB2-9F56-D85E3853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0FBF-4AEC-4EEA-BC90-77AD42B4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B4B2E-BEEA-4B08-8610-DD06788B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961B-2FEC-4EC6-8C19-2246813B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EF58-0865-42F8-A614-F2FD182C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1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2259-35C4-4367-AB2A-4BFFA615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9B4C5-E02E-4C45-BAB5-2C4FA8701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9CF7F-0CB0-4433-9DD3-CA8E612C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509E7-C9AE-47D7-A02B-0C4F0798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7F07B-5F02-4FBE-8641-F7EBC3F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1984-DA11-45CD-9116-CBB8C636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01C4-A152-4C5C-89EC-E351FA9AD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CAE07-5007-43E7-BF7D-0DD4655E7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87556-1985-444D-AAA1-E68A2D32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FBF97-F290-4858-AD0D-BB1F5C86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45334-9083-4188-A6C0-D5812652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2226-CB85-4E23-937D-4472009F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36275-EC3A-4B04-BA53-9BA838E8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E37E1-D6A3-4949-8A95-36B4CF01C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74D01-60E6-44F6-98D6-A3E609A7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251C-A527-49D1-8BFD-968015073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A0B4B-119B-41A5-983C-93D1E08C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C8CF8-2931-4A45-86E4-F5C6BC58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634DA-0D93-4385-A649-D4B002C2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0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5E89D-2448-401A-B01E-4B35DBF6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E62EF-D4C1-4262-B70B-97FB6DD7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DA1B3-0BBB-49C9-A34F-DECC72C9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484B-134E-4938-BD85-5CD2C958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3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2D80F-E175-4140-8F1D-A388E93B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070A4-A5AA-4EC5-8AD2-CBD634D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1829D-C8ED-45BC-97AF-3C6DE715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434F-E0A6-4C8C-BE18-10F9C16E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3557-D3B7-46E2-9DA3-52784107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B918D-321D-47E4-92C4-3AF36497C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128D6-6778-41C0-BE50-5E9E62A2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74322-7E84-42E7-8691-D27F0D6D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4CC41-4502-437A-A413-FED4BB89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02F7-66A2-4B97-8A88-E6B533825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57B14-3499-4E08-892E-98F972046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07169-A420-4B1B-B647-E11FF3377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29445-DE04-4BEA-BEEE-992529EC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118FC-2D81-434C-A468-61BF85C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89FC0-D7A4-4FEB-AB45-FFE988C9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5945E-5753-4AC9-9261-CC2B6F87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6A8EA-8AD7-4601-A99E-ABCD6042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135DD-4767-4CAC-8EE8-7EA8B4A62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1A09D-3E64-440B-AB6F-45AB6A731573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FA91-CEA0-492F-9F53-2EACA1FDE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D9C2-10AA-4E04-8EAE-210CB23AE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40B2-ABFA-42B8-8112-6F0BFD413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5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image" Target="../media/image4.png"/><Relationship Id="rId21" Type="http://schemas.openxmlformats.org/officeDocument/2006/relationships/image" Target="../media/image21.sv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svg"/><Relationship Id="rId25" Type="http://schemas.microsoft.com/office/2007/relationships/hdphoto" Target="../media/hdphoto2.wdp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png"/><Relationship Id="rId5" Type="http://schemas.openxmlformats.org/officeDocument/2006/relationships/image" Target="../media/image5.jpe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jpeg"/><Relationship Id="rId19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9.jpe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A9F7AF8-C2A7-44C0-A42B-7A55D082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Animal-mediated nutrient recycling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C4014-4EB7-47FB-AA43-4508F21D1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848" y="1825625"/>
            <a:ext cx="5181600" cy="4351338"/>
          </a:xfrm>
        </p:spPr>
        <p:txBody>
          <a:bodyPr/>
          <a:lstStyle/>
          <a:p>
            <a:r>
              <a:rPr lang="en-CA" dirty="0"/>
              <a:t>Historically: external load </a:t>
            </a:r>
            <a:r>
              <a:rPr lang="en-CA" dirty="0" err="1"/>
              <a:t>gs</a:t>
            </a:r>
            <a:r>
              <a:rPr lang="en-CA" dirty="0"/>
              <a:t> </a:t>
            </a:r>
          </a:p>
          <a:p>
            <a:r>
              <a:rPr lang="en-CA" dirty="0"/>
              <a:t>More recently: internal loadings via sediments, invasive species, other processes </a:t>
            </a:r>
            <a:r>
              <a:rPr lang="en-CA" sz="1800" dirty="0"/>
              <a:t>(Bunnell et al. 2005, Conroy et al. 2005, </a:t>
            </a:r>
            <a:r>
              <a:rPr lang="en-CA" sz="1800" dirty="0" err="1"/>
              <a:t>Hecky</a:t>
            </a:r>
            <a:r>
              <a:rPr lang="en-CA" sz="1800" dirty="0"/>
              <a:t> et al. 2011, Newell et al. 2019, </a:t>
            </a:r>
            <a:r>
              <a:rPr lang="en-CA" sz="1800" dirty="0" err="1"/>
              <a:t>Paytan</a:t>
            </a:r>
            <a:r>
              <a:rPr lang="en-CA" sz="1800" dirty="0"/>
              <a:t> et al. 2017)</a:t>
            </a:r>
          </a:p>
          <a:p>
            <a:r>
              <a:rPr lang="en-CA" dirty="0"/>
              <a:t>High abundance of aquatic animals</a:t>
            </a:r>
          </a:p>
          <a:p>
            <a:r>
              <a:rPr lang="en-CA" dirty="0"/>
              <a:t>Spatial subsidies through animal movement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0470A-52BD-4348-9B7B-9F186153E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Li et al. (2021): importance of animals in nutrient dynamics of the Great Lakes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C88F3-5476-46EA-A437-9B024AFFECCC}"/>
              </a:ext>
            </a:extLst>
          </p:cNvPr>
          <p:cNvSpPr txBox="1"/>
          <p:nvPr/>
        </p:nvSpPr>
        <p:spPr>
          <a:xfrm>
            <a:off x="5606561" y="5875221"/>
            <a:ext cx="20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Li et al. (2021)</a:t>
            </a:r>
            <a:endParaRPr lang="en-US" dirty="0"/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F25253C-B028-4ECA-AC73-F8664066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61" y="3229243"/>
            <a:ext cx="6585439" cy="25785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D2C75-BDE0-4EF7-9349-F19BA03BAE25}"/>
              </a:ext>
            </a:extLst>
          </p:cNvPr>
          <p:cNvSpPr/>
          <p:nvPr/>
        </p:nvSpPr>
        <p:spPr>
          <a:xfrm>
            <a:off x="5606561" y="4838217"/>
            <a:ext cx="863687" cy="214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A13D92-ACF2-4B6E-B63D-BCB09B1EB6D5}"/>
              </a:ext>
            </a:extLst>
          </p:cNvPr>
          <p:cNvSpPr/>
          <p:nvPr/>
        </p:nvSpPr>
        <p:spPr>
          <a:xfrm>
            <a:off x="9624905" y="4838217"/>
            <a:ext cx="2129186" cy="214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alleye | Travel Manitoba">
            <a:extLst>
              <a:ext uri="{FF2B5EF4-FFF2-40B4-BE49-F238E27FC236}">
                <a16:creationId xmlns:a16="http://schemas.microsoft.com/office/drawing/2014/main" id="{BDA98C73-5CD1-4B2C-AB89-2B5239D9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6" y="1700946"/>
            <a:ext cx="3617052" cy="169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agga mussel - Wikipedia">
            <a:extLst>
              <a:ext uri="{FF2B5EF4-FFF2-40B4-BE49-F238E27FC236}">
                <a16:creationId xmlns:a16="http://schemas.microsoft.com/office/drawing/2014/main" id="{370E6AC5-AF92-4F78-A1C6-6967AC81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2" y="5771446"/>
            <a:ext cx="1119250" cy="78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DB35EA0-1BA2-4E89-8933-6B3F7B13B399}"/>
              </a:ext>
            </a:extLst>
          </p:cNvPr>
          <p:cNvSpPr/>
          <p:nvPr/>
        </p:nvSpPr>
        <p:spPr>
          <a:xfrm>
            <a:off x="4010824" y="2072504"/>
            <a:ext cx="426936" cy="236016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8B9D95A-A986-437D-AE09-61BBCC730A35}"/>
              </a:ext>
            </a:extLst>
          </p:cNvPr>
          <p:cNvSpPr/>
          <p:nvPr/>
        </p:nvSpPr>
        <p:spPr>
          <a:xfrm>
            <a:off x="4010824" y="4623484"/>
            <a:ext cx="426936" cy="208839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DE1B73-225D-4CB3-AD82-D8E107A34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27" y="5007526"/>
            <a:ext cx="2047152" cy="1516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F7AB2-A089-4DEA-AFEC-58D6DC17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414" y="2445597"/>
            <a:ext cx="2262809" cy="167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8C1A4-8963-4C36-9040-6F645B9E0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43" y="4765066"/>
            <a:ext cx="2264685" cy="1678991"/>
          </a:xfrm>
          <a:prstGeom prst="rect">
            <a:avLst/>
          </a:prstGeom>
        </p:spPr>
      </p:pic>
      <p:pic>
        <p:nvPicPr>
          <p:cNvPr id="6" name="Picture 5" descr="A picture containing water, boat, outdoor, sky&#10;&#10;Description automatically generated">
            <a:extLst>
              <a:ext uri="{FF2B5EF4-FFF2-40B4-BE49-F238E27FC236}">
                <a16:creationId xmlns:a16="http://schemas.microsoft.com/office/drawing/2014/main" id="{E381F1A7-FF1D-433E-AD86-5589A3CD2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73" y="114775"/>
            <a:ext cx="2285938" cy="1714454"/>
          </a:xfrm>
          <a:prstGeom prst="rect">
            <a:avLst/>
          </a:prstGeom>
        </p:spPr>
      </p:pic>
      <p:pic>
        <p:nvPicPr>
          <p:cNvPr id="8" name="Picture 7" descr="A picture containing sky, outdoor, blue&#10;&#10;Description automatically generated">
            <a:extLst>
              <a:ext uri="{FF2B5EF4-FFF2-40B4-BE49-F238E27FC236}">
                <a16:creationId xmlns:a16="http://schemas.microsoft.com/office/drawing/2014/main" id="{54F0B277-A7F5-49E0-ABFD-A9B8866535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70" y="114035"/>
            <a:ext cx="2285938" cy="1714454"/>
          </a:xfrm>
          <a:prstGeom prst="rect">
            <a:avLst/>
          </a:prstGeom>
        </p:spPr>
      </p:pic>
      <p:pic>
        <p:nvPicPr>
          <p:cNvPr id="14" name="Picture 13" descr="A person sitting on a boat&#10;&#10;Description automatically generated with low confidence">
            <a:extLst>
              <a:ext uri="{FF2B5EF4-FFF2-40B4-BE49-F238E27FC236}">
                <a16:creationId xmlns:a16="http://schemas.microsoft.com/office/drawing/2014/main" id="{D19E787C-D52F-4F4B-ACE5-3C07767DD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08" y="114035"/>
            <a:ext cx="2285938" cy="1714454"/>
          </a:xfrm>
          <a:prstGeom prst="rect">
            <a:avLst/>
          </a:prstGeom>
        </p:spPr>
      </p:pic>
      <p:pic>
        <p:nvPicPr>
          <p:cNvPr id="1036" name="Picture 12" descr="Glasslock Rectangular Food Containers with Lids | The ...">
            <a:extLst>
              <a:ext uri="{FF2B5EF4-FFF2-40B4-BE49-F238E27FC236}">
                <a16:creationId xmlns:a16="http://schemas.microsoft.com/office/drawing/2014/main" id="{F546F06A-AE64-47AE-9F4C-455F2FC31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7371" r="3358" b="20448"/>
          <a:stretch/>
        </p:blipFill>
        <p:spPr bwMode="auto">
          <a:xfrm>
            <a:off x="6787379" y="5007526"/>
            <a:ext cx="2047152" cy="13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ctangular Plastic Clear Storage Box Jewelry Container ...">
            <a:extLst>
              <a:ext uri="{FF2B5EF4-FFF2-40B4-BE49-F238E27FC236}">
                <a16:creationId xmlns:a16="http://schemas.microsoft.com/office/drawing/2014/main" id="{CDE973C7-BE11-4C5A-9DD8-B197683D8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3" b="3867"/>
          <a:stretch/>
        </p:blipFill>
        <p:spPr bwMode="auto">
          <a:xfrm>
            <a:off x="4889226" y="2430513"/>
            <a:ext cx="1770982" cy="1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4A4A4A07-42BE-494D-AF35-EC5950139411}"/>
              </a:ext>
            </a:extLst>
          </p:cNvPr>
          <p:cNvSpPr/>
          <p:nvPr/>
        </p:nvSpPr>
        <p:spPr>
          <a:xfrm>
            <a:off x="8882939" y="3041982"/>
            <a:ext cx="426936" cy="236016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8F3AE2A-46DD-4626-A5F4-70D015ABAD19}"/>
              </a:ext>
            </a:extLst>
          </p:cNvPr>
          <p:cNvSpPr/>
          <p:nvPr/>
        </p:nvSpPr>
        <p:spPr>
          <a:xfrm>
            <a:off x="10917678" y="4202830"/>
            <a:ext cx="274930" cy="4596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6A147E2F-3555-4FFF-9641-84567D921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884" y="-45768"/>
            <a:ext cx="2387726" cy="2063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5023E6-0FE7-44E2-99C6-D571520F5254}"/>
              </a:ext>
            </a:extLst>
          </p:cNvPr>
          <p:cNvSpPr txBox="1"/>
          <p:nvPr/>
        </p:nvSpPr>
        <p:spPr>
          <a:xfrm>
            <a:off x="9804274" y="1990282"/>
            <a:ext cx="238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Modified from Heuvel et al. (2019)</a:t>
            </a:r>
            <a:endParaRPr lang="en-US" sz="1200" dirty="0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68E921CD-072A-43DF-92DB-589EDED054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6569" y="743516"/>
            <a:ext cx="484898" cy="484898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F1777D43-C212-4448-B247-223C494DA5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19431" y="743516"/>
            <a:ext cx="484898" cy="484898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BA8A2F4-8F2C-480D-AA73-46A1900FB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95199" y="2969140"/>
            <a:ext cx="484898" cy="484898"/>
          </a:xfrm>
          <a:prstGeom prst="rect">
            <a:avLst/>
          </a:prstGeom>
        </p:spPr>
      </p:pic>
      <p:pic>
        <p:nvPicPr>
          <p:cNvPr id="18" name="Graphic 17" descr="Badge 4 with solid fill">
            <a:extLst>
              <a:ext uri="{FF2B5EF4-FFF2-40B4-BE49-F238E27FC236}">
                <a16:creationId xmlns:a16="http://schemas.microsoft.com/office/drawing/2014/main" id="{3B18C268-CF68-4535-8294-183355E0E1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09875" y="5249675"/>
            <a:ext cx="484898" cy="484898"/>
          </a:xfrm>
          <a:prstGeom prst="rect">
            <a:avLst/>
          </a:prstGeom>
        </p:spPr>
      </p:pic>
      <p:pic>
        <p:nvPicPr>
          <p:cNvPr id="20" name="Graphic 19" descr="Badge 5 with solid fill">
            <a:extLst>
              <a:ext uri="{FF2B5EF4-FFF2-40B4-BE49-F238E27FC236}">
                <a16:creationId xmlns:a16="http://schemas.microsoft.com/office/drawing/2014/main" id="{C9C7DAE6-C08B-43D5-B0F9-5FCD9A1740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49435" y="743516"/>
            <a:ext cx="484898" cy="484898"/>
          </a:xfrm>
          <a:prstGeom prst="rect">
            <a:avLst/>
          </a:prstGeom>
        </p:spPr>
      </p:pic>
      <p:pic>
        <p:nvPicPr>
          <p:cNvPr id="1026" name="Picture 2" descr="Lake Erie Walleye fishing charters, Lake Erie Perch ...">
            <a:extLst>
              <a:ext uri="{FF2B5EF4-FFF2-40B4-BE49-F238E27FC236}">
                <a16:creationId xmlns:a16="http://schemas.microsoft.com/office/drawing/2014/main" id="{E6034075-D183-46FE-921F-0DFA9016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537" b="98476" l="2368" r="97354">
                        <a14:foregroundMark x1="10306" y1="41463" x2="3621" y2="48171"/>
                        <a14:foregroundMark x1="4398" y1="52251" x2="6407" y2="62805"/>
                        <a14:foregroundMark x1="3621" y1="48171" x2="4232" y2="51383"/>
                        <a14:foregroundMark x1="6407" y1="62805" x2="10167" y2="44817"/>
                        <a14:foregroundMark x1="89276" y1="37805" x2="95822" y2="30793"/>
                        <a14:foregroundMark x1="95822" y1="30793" x2="96936" y2="46037"/>
                        <a14:foregroundMark x1="96936" y1="46037" x2="96795" y2="47500"/>
                        <a14:foregroundMark x1="93901" y1="62153" x2="88440" y2="63110"/>
                        <a14:foregroundMark x1="88440" y1="63110" x2="90529" y2="47561"/>
                        <a14:foregroundMark x1="90529" y1="47561" x2="87744" y2="39939"/>
                        <a14:foregroundMark x1="93175" y1="35671" x2="97308" y2="47545"/>
                        <a14:foregroundMark x1="97490" y1="64405" x2="97354" y2="79573"/>
                        <a14:foregroundMark x1="97354" y1="79573" x2="94568" y2="71037"/>
                        <a14:foregroundMark x1="35794" y1="86585" x2="40390" y2="98780"/>
                        <a14:foregroundMark x1="40390" y1="98780" x2="43454" y2="84756"/>
                        <a14:foregroundMark x1="2368" y1="55488" x2="2786" y2="57317"/>
                        <a14:backgroundMark x1="97493" y1="47561" x2="97354" y2="55183"/>
                        <a14:backgroundMark x1="96518" y1="52744" x2="97493" y2="61585"/>
                        <a14:backgroundMark x1="97354" y1="61280" x2="98050" y2="63720"/>
                        <a14:backgroundMark x1="3482" y1="53963" x2="3900" y2="53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1" y="4734709"/>
            <a:ext cx="2254546" cy="10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ite Bass Striped Bass; Striper, Streaker; Silver Bass ...">
            <a:extLst>
              <a:ext uri="{FF2B5EF4-FFF2-40B4-BE49-F238E27FC236}">
                <a16:creationId xmlns:a16="http://schemas.microsoft.com/office/drawing/2014/main" id="{ED2A3E88-7DA4-4BE8-A46E-2DDEC7A6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56" r="97333">
                        <a14:foregroundMark x1="31278" y1="32929" x2="5556" y2="48714"/>
                        <a14:foregroundMark x1="5556" y1="48714" x2="1111" y2="53286"/>
                        <a14:foregroundMark x1="1111" y1="53286" x2="9833" y2="60357"/>
                        <a14:foregroundMark x1="63111" y1="72786" x2="65556" y2="66571"/>
                        <a14:foregroundMark x1="65556" y1="66571" x2="69556" y2="71857"/>
                        <a14:foregroundMark x1="69556" y1="71857" x2="64778" y2="71429"/>
                        <a14:foregroundMark x1="89556" y1="36143" x2="95222" y2="33500"/>
                        <a14:foregroundMark x1="95222" y1="33500" x2="95444" y2="33857"/>
                        <a14:foregroundMark x1="95444" y1="58714" x2="96389" y2="64357"/>
                        <a14:foregroundMark x1="97333" y1="32929" x2="97111" y2="37429"/>
                        <a14:foregroundMark x1="68333" y1="75214" x2="68333" y2="7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0" y="2849335"/>
            <a:ext cx="2774674" cy="215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4" grpId="0" animBg="1"/>
      <p:bldP spid="17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96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Animal-mediated nutrient recycling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&amp; (predictions)</dc:title>
  <dc:creator>Sandra Klemet-N'guessan</dc:creator>
  <cp:lastModifiedBy>Sandra Klemet-N'guessan</cp:lastModifiedBy>
  <cp:revision>21</cp:revision>
  <dcterms:created xsi:type="dcterms:W3CDTF">2021-03-03T17:53:55Z</dcterms:created>
  <dcterms:modified xsi:type="dcterms:W3CDTF">2021-03-16T19:48:44Z</dcterms:modified>
</cp:coreProperties>
</file>